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7" r:id="rId4"/>
    <p:sldId id="258" r:id="rId5"/>
    <p:sldId id="259" r:id="rId6"/>
    <p:sldId id="291" r:id="rId7"/>
    <p:sldId id="288" r:id="rId8"/>
    <p:sldId id="289" r:id="rId9"/>
    <p:sldId id="290" r:id="rId10"/>
    <p:sldId id="292" r:id="rId11"/>
    <p:sldId id="293" r:id="rId12"/>
    <p:sldId id="276" r:id="rId13"/>
    <p:sldId id="28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64A1FD7-2B99-448A-BA17-149B02317BA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6694512" cy="3195787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Georgia" pitchFamily="18" charset="0"/>
              </a:rPr>
              <a:t>Деятельностный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метод   в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образовательной деятельности с дошкольниками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941168"/>
            <a:ext cx="5896744" cy="13925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МДОУ детский сад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«Березка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»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Деятельностный</a:t>
            </a:r>
            <a:r>
              <a:rPr lang="ru-RU" sz="2400" dirty="0"/>
              <a:t> метод- это метод, при котором ребенок не получает знания в готовом виде, а добывает их сам в процессе собственной познавательной деятельности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486642" y="1663847"/>
            <a:ext cx="6038528" cy="4501456"/>
            <a:chOff x="1486642" y="1663847"/>
            <a:chExt cx="6038528" cy="4501456"/>
          </a:xfrm>
        </p:grpSpPr>
        <p:sp>
          <p:nvSpPr>
            <p:cNvPr id="7" name="Полилиния 6"/>
            <p:cNvSpPr/>
            <p:nvPr/>
          </p:nvSpPr>
          <p:spPr>
            <a:xfrm>
              <a:off x="2343891" y="2815977"/>
              <a:ext cx="2174778" cy="15848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74778" y="1584869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4400940" y="4400847"/>
              <a:ext cx="91440" cy="49477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7728" y="0"/>
                  </a:moveTo>
                  <a:lnTo>
                    <a:pt x="117728" y="335944"/>
                  </a:lnTo>
                  <a:lnTo>
                    <a:pt x="45720" y="335944"/>
                  </a:lnTo>
                  <a:lnTo>
                    <a:pt x="45720" y="49477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4518669" y="2815977"/>
              <a:ext cx="1958751" cy="15848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4869"/>
                  </a:moveTo>
                  <a:lnTo>
                    <a:pt x="195875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9"/>
            <p:cNvSpPr/>
            <p:nvPr/>
          </p:nvSpPr>
          <p:spPr>
            <a:xfrm>
              <a:off x="3517405" y="1663847"/>
              <a:ext cx="1714499" cy="10887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707905" y="1844822"/>
              <a:ext cx="1714499" cy="1088707"/>
            </a:xfrm>
            <a:custGeom>
              <a:avLst/>
              <a:gdLst>
                <a:gd name="connsiteX0" fmla="*/ 0 w 1714499"/>
                <a:gd name="connsiteY0" fmla="*/ 108871 h 1088707"/>
                <a:gd name="connsiteX1" fmla="*/ 108871 w 1714499"/>
                <a:gd name="connsiteY1" fmla="*/ 0 h 1088707"/>
                <a:gd name="connsiteX2" fmla="*/ 1605628 w 1714499"/>
                <a:gd name="connsiteY2" fmla="*/ 0 h 1088707"/>
                <a:gd name="connsiteX3" fmla="*/ 1714499 w 1714499"/>
                <a:gd name="connsiteY3" fmla="*/ 108871 h 1088707"/>
                <a:gd name="connsiteX4" fmla="*/ 1714499 w 1714499"/>
                <a:gd name="connsiteY4" fmla="*/ 979836 h 1088707"/>
                <a:gd name="connsiteX5" fmla="*/ 1605628 w 1714499"/>
                <a:gd name="connsiteY5" fmla="*/ 1088707 h 1088707"/>
                <a:gd name="connsiteX6" fmla="*/ 108871 w 1714499"/>
                <a:gd name="connsiteY6" fmla="*/ 1088707 h 1088707"/>
                <a:gd name="connsiteX7" fmla="*/ 0 w 1714499"/>
                <a:gd name="connsiteY7" fmla="*/ 979836 h 1088707"/>
                <a:gd name="connsiteX8" fmla="*/ 0 w 1714499"/>
                <a:gd name="connsiteY8" fmla="*/ 108871 h 108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99" h="1088707">
                  <a:moveTo>
                    <a:pt x="0" y="108871"/>
                  </a:moveTo>
                  <a:cubicBezTo>
                    <a:pt x="0" y="48743"/>
                    <a:pt x="48743" y="0"/>
                    <a:pt x="108871" y="0"/>
                  </a:cubicBezTo>
                  <a:lnTo>
                    <a:pt x="1605628" y="0"/>
                  </a:lnTo>
                  <a:cubicBezTo>
                    <a:pt x="1665756" y="0"/>
                    <a:pt x="1714499" y="48743"/>
                    <a:pt x="1714499" y="108871"/>
                  </a:cubicBezTo>
                  <a:lnTo>
                    <a:pt x="1714499" y="979836"/>
                  </a:lnTo>
                  <a:cubicBezTo>
                    <a:pt x="1714499" y="1039964"/>
                    <a:pt x="1665756" y="1088707"/>
                    <a:pt x="1605628" y="1088707"/>
                  </a:cubicBezTo>
                  <a:lnTo>
                    <a:pt x="108871" y="1088707"/>
                  </a:lnTo>
                  <a:cubicBezTo>
                    <a:pt x="48743" y="1088707"/>
                    <a:pt x="0" y="1039964"/>
                    <a:pt x="0" y="979836"/>
                  </a:cubicBezTo>
                  <a:lnTo>
                    <a:pt x="0" y="10887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47" tIns="92847" rIns="92847" bIns="928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err="1" smtClean="0"/>
                <a:t>Деятельностный</a:t>
              </a:r>
              <a:r>
                <a:rPr lang="ru-RU" sz="1600" kern="1200" dirty="0" smtClean="0"/>
                <a:t> метод</a:t>
              </a:r>
              <a:endParaRPr lang="ru-RU" sz="1600" kern="12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661419" y="3312139"/>
              <a:ext cx="1714499" cy="10887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3851919" y="3493114"/>
              <a:ext cx="1714499" cy="1088707"/>
            </a:xfrm>
            <a:custGeom>
              <a:avLst/>
              <a:gdLst>
                <a:gd name="connsiteX0" fmla="*/ 0 w 1714499"/>
                <a:gd name="connsiteY0" fmla="*/ 108871 h 1088707"/>
                <a:gd name="connsiteX1" fmla="*/ 108871 w 1714499"/>
                <a:gd name="connsiteY1" fmla="*/ 0 h 1088707"/>
                <a:gd name="connsiteX2" fmla="*/ 1605628 w 1714499"/>
                <a:gd name="connsiteY2" fmla="*/ 0 h 1088707"/>
                <a:gd name="connsiteX3" fmla="*/ 1714499 w 1714499"/>
                <a:gd name="connsiteY3" fmla="*/ 108871 h 1088707"/>
                <a:gd name="connsiteX4" fmla="*/ 1714499 w 1714499"/>
                <a:gd name="connsiteY4" fmla="*/ 979836 h 1088707"/>
                <a:gd name="connsiteX5" fmla="*/ 1605628 w 1714499"/>
                <a:gd name="connsiteY5" fmla="*/ 1088707 h 1088707"/>
                <a:gd name="connsiteX6" fmla="*/ 108871 w 1714499"/>
                <a:gd name="connsiteY6" fmla="*/ 1088707 h 1088707"/>
                <a:gd name="connsiteX7" fmla="*/ 0 w 1714499"/>
                <a:gd name="connsiteY7" fmla="*/ 979836 h 1088707"/>
                <a:gd name="connsiteX8" fmla="*/ 0 w 1714499"/>
                <a:gd name="connsiteY8" fmla="*/ 108871 h 108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99" h="1088707">
                  <a:moveTo>
                    <a:pt x="0" y="108871"/>
                  </a:moveTo>
                  <a:cubicBezTo>
                    <a:pt x="0" y="48743"/>
                    <a:pt x="48743" y="0"/>
                    <a:pt x="108871" y="0"/>
                  </a:cubicBezTo>
                  <a:lnTo>
                    <a:pt x="1605628" y="0"/>
                  </a:lnTo>
                  <a:cubicBezTo>
                    <a:pt x="1665756" y="0"/>
                    <a:pt x="1714499" y="48743"/>
                    <a:pt x="1714499" y="108871"/>
                  </a:cubicBezTo>
                  <a:lnTo>
                    <a:pt x="1714499" y="979836"/>
                  </a:lnTo>
                  <a:cubicBezTo>
                    <a:pt x="1714499" y="1039964"/>
                    <a:pt x="1665756" y="1088707"/>
                    <a:pt x="1605628" y="1088707"/>
                  </a:cubicBezTo>
                  <a:lnTo>
                    <a:pt x="108871" y="1088707"/>
                  </a:lnTo>
                  <a:cubicBezTo>
                    <a:pt x="48743" y="1088707"/>
                    <a:pt x="0" y="1039964"/>
                    <a:pt x="0" y="979836"/>
                  </a:cubicBezTo>
                  <a:lnTo>
                    <a:pt x="0" y="10887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47" tIns="92847" rIns="92847" bIns="928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универсальность</a:t>
              </a:r>
              <a:endParaRPr lang="ru-RU" sz="1600" kern="12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620171" y="2815977"/>
              <a:ext cx="1714499" cy="10887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5810671" y="2996952"/>
              <a:ext cx="1714499" cy="1088707"/>
            </a:xfrm>
            <a:custGeom>
              <a:avLst/>
              <a:gdLst>
                <a:gd name="connsiteX0" fmla="*/ 0 w 1714499"/>
                <a:gd name="connsiteY0" fmla="*/ 108871 h 1088707"/>
                <a:gd name="connsiteX1" fmla="*/ 108871 w 1714499"/>
                <a:gd name="connsiteY1" fmla="*/ 0 h 1088707"/>
                <a:gd name="connsiteX2" fmla="*/ 1605628 w 1714499"/>
                <a:gd name="connsiteY2" fmla="*/ 0 h 1088707"/>
                <a:gd name="connsiteX3" fmla="*/ 1714499 w 1714499"/>
                <a:gd name="connsiteY3" fmla="*/ 108871 h 1088707"/>
                <a:gd name="connsiteX4" fmla="*/ 1714499 w 1714499"/>
                <a:gd name="connsiteY4" fmla="*/ 979836 h 1088707"/>
                <a:gd name="connsiteX5" fmla="*/ 1605628 w 1714499"/>
                <a:gd name="connsiteY5" fmla="*/ 1088707 h 1088707"/>
                <a:gd name="connsiteX6" fmla="*/ 108871 w 1714499"/>
                <a:gd name="connsiteY6" fmla="*/ 1088707 h 1088707"/>
                <a:gd name="connsiteX7" fmla="*/ 0 w 1714499"/>
                <a:gd name="connsiteY7" fmla="*/ 979836 h 1088707"/>
                <a:gd name="connsiteX8" fmla="*/ 0 w 1714499"/>
                <a:gd name="connsiteY8" fmla="*/ 108871 h 108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99" h="1088707">
                  <a:moveTo>
                    <a:pt x="0" y="108871"/>
                  </a:moveTo>
                  <a:cubicBezTo>
                    <a:pt x="0" y="48743"/>
                    <a:pt x="48743" y="0"/>
                    <a:pt x="108871" y="0"/>
                  </a:cubicBezTo>
                  <a:lnTo>
                    <a:pt x="1605628" y="0"/>
                  </a:lnTo>
                  <a:cubicBezTo>
                    <a:pt x="1665756" y="0"/>
                    <a:pt x="1714499" y="48743"/>
                    <a:pt x="1714499" y="108871"/>
                  </a:cubicBezTo>
                  <a:lnTo>
                    <a:pt x="1714499" y="979836"/>
                  </a:lnTo>
                  <a:cubicBezTo>
                    <a:pt x="1714499" y="1039964"/>
                    <a:pt x="1665756" y="1088707"/>
                    <a:pt x="1605628" y="1088707"/>
                  </a:cubicBezTo>
                  <a:lnTo>
                    <a:pt x="108871" y="1088707"/>
                  </a:lnTo>
                  <a:cubicBezTo>
                    <a:pt x="48743" y="1088707"/>
                    <a:pt x="0" y="1039964"/>
                    <a:pt x="0" y="979836"/>
                  </a:cubicBezTo>
                  <a:lnTo>
                    <a:pt x="0" y="10887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47" tIns="92847" rIns="92847" bIns="928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творчество</a:t>
              </a:r>
              <a:endParaRPr lang="ru-RU" sz="1600" kern="1200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589410" y="4895621"/>
              <a:ext cx="1714499" cy="10887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3779910" y="5076596"/>
              <a:ext cx="1714499" cy="1088707"/>
            </a:xfrm>
            <a:custGeom>
              <a:avLst/>
              <a:gdLst>
                <a:gd name="connsiteX0" fmla="*/ 0 w 1714499"/>
                <a:gd name="connsiteY0" fmla="*/ 108871 h 1088707"/>
                <a:gd name="connsiteX1" fmla="*/ 108871 w 1714499"/>
                <a:gd name="connsiteY1" fmla="*/ 0 h 1088707"/>
                <a:gd name="connsiteX2" fmla="*/ 1605628 w 1714499"/>
                <a:gd name="connsiteY2" fmla="*/ 0 h 1088707"/>
                <a:gd name="connsiteX3" fmla="*/ 1714499 w 1714499"/>
                <a:gd name="connsiteY3" fmla="*/ 108871 h 1088707"/>
                <a:gd name="connsiteX4" fmla="*/ 1714499 w 1714499"/>
                <a:gd name="connsiteY4" fmla="*/ 979836 h 1088707"/>
                <a:gd name="connsiteX5" fmla="*/ 1605628 w 1714499"/>
                <a:gd name="connsiteY5" fmla="*/ 1088707 h 1088707"/>
                <a:gd name="connsiteX6" fmla="*/ 108871 w 1714499"/>
                <a:gd name="connsiteY6" fmla="*/ 1088707 h 1088707"/>
                <a:gd name="connsiteX7" fmla="*/ 0 w 1714499"/>
                <a:gd name="connsiteY7" fmla="*/ 979836 h 1088707"/>
                <a:gd name="connsiteX8" fmla="*/ 0 w 1714499"/>
                <a:gd name="connsiteY8" fmla="*/ 108871 h 108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99" h="1088707">
                  <a:moveTo>
                    <a:pt x="0" y="108871"/>
                  </a:moveTo>
                  <a:cubicBezTo>
                    <a:pt x="0" y="48743"/>
                    <a:pt x="48743" y="0"/>
                    <a:pt x="108871" y="0"/>
                  </a:cubicBezTo>
                  <a:lnTo>
                    <a:pt x="1605628" y="0"/>
                  </a:lnTo>
                  <a:cubicBezTo>
                    <a:pt x="1665756" y="0"/>
                    <a:pt x="1714499" y="48743"/>
                    <a:pt x="1714499" y="108871"/>
                  </a:cubicBezTo>
                  <a:lnTo>
                    <a:pt x="1714499" y="979836"/>
                  </a:lnTo>
                  <a:cubicBezTo>
                    <a:pt x="1714499" y="1039964"/>
                    <a:pt x="1665756" y="1088707"/>
                    <a:pt x="1605628" y="1088707"/>
                  </a:cubicBezTo>
                  <a:lnTo>
                    <a:pt x="108871" y="1088707"/>
                  </a:lnTo>
                  <a:cubicBezTo>
                    <a:pt x="48743" y="1088707"/>
                    <a:pt x="0" y="1039964"/>
                    <a:pt x="0" y="979836"/>
                  </a:cubicBezTo>
                  <a:lnTo>
                    <a:pt x="0" y="10887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47" tIns="92847" rIns="92847" bIns="928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непрерывность</a:t>
              </a:r>
              <a:endParaRPr lang="ru-RU" sz="1600" kern="1200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486642" y="2815977"/>
              <a:ext cx="1714499" cy="10887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1677141" y="2996952"/>
              <a:ext cx="1714499" cy="1088707"/>
            </a:xfrm>
            <a:custGeom>
              <a:avLst/>
              <a:gdLst>
                <a:gd name="connsiteX0" fmla="*/ 0 w 1714499"/>
                <a:gd name="connsiteY0" fmla="*/ 108871 h 1088707"/>
                <a:gd name="connsiteX1" fmla="*/ 108871 w 1714499"/>
                <a:gd name="connsiteY1" fmla="*/ 0 h 1088707"/>
                <a:gd name="connsiteX2" fmla="*/ 1605628 w 1714499"/>
                <a:gd name="connsiteY2" fmla="*/ 0 h 1088707"/>
                <a:gd name="connsiteX3" fmla="*/ 1714499 w 1714499"/>
                <a:gd name="connsiteY3" fmla="*/ 108871 h 1088707"/>
                <a:gd name="connsiteX4" fmla="*/ 1714499 w 1714499"/>
                <a:gd name="connsiteY4" fmla="*/ 979836 h 1088707"/>
                <a:gd name="connsiteX5" fmla="*/ 1605628 w 1714499"/>
                <a:gd name="connsiteY5" fmla="*/ 1088707 h 1088707"/>
                <a:gd name="connsiteX6" fmla="*/ 108871 w 1714499"/>
                <a:gd name="connsiteY6" fmla="*/ 1088707 h 1088707"/>
                <a:gd name="connsiteX7" fmla="*/ 0 w 1714499"/>
                <a:gd name="connsiteY7" fmla="*/ 979836 h 1088707"/>
                <a:gd name="connsiteX8" fmla="*/ 0 w 1714499"/>
                <a:gd name="connsiteY8" fmla="*/ 108871 h 108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499" h="1088707">
                  <a:moveTo>
                    <a:pt x="0" y="108871"/>
                  </a:moveTo>
                  <a:cubicBezTo>
                    <a:pt x="0" y="48743"/>
                    <a:pt x="48743" y="0"/>
                    <a:pt x="108871" y="0"/>
                  </a:cubicBezTo>
                  <a:lnTo>
                    <a:pt x="1605628" y="0"/>
                  </a:lnTo>
                  <a:cubicBezTo>
                    <a:pt x="1665756" y="0"/>
                    <a:pt x="1714499" y="48743"/>
                    <a:pt x="1714499" y="108871"/>
                  </a:cubicBezTo>
                  <a:lnTo>
                    <a:pt x="1714499" y="979836"/>
                  </a:lnTo>
                  <a:cubicBezTo>
                    <a:pt x="1714499" y="1039964"/>
                    <a:pt x="1665756" y="1088707"/>
                    <a:pt x="1605628" y="1088707"/>
                  </a:cubicBezTo>
                  <a:lnTo>
                    <a:pt x="108871" y="1088707"/>
                  </a:lnTo>
                  <a:cubicBezTo>
                    <a:pt x="48743" y="1088707"/>
                    <a:pt x="0" y="1039964"/>
                    <a:pt x="0" y="979836"/>
                  </a:cubicBezTo>
                  <a:lnTo>
                    <a:pt x="0" y="10887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47" tIns="92847" rIns="92847" bIns="928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системность</a:t>
              </a:r>
              <a:endParaRPr lang="ru-RU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42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r>
              <a:rPr lang="ru-RU" sz="3600" dirty="0" err="1"/>
              <a:t>Деятельностный</a:t>
            </a:r>
            <a:r>
              <a:rPr lang="ru-RU" sz="3600" dirty="0"/>
              <a:t> метод реализует современные образовательные цели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Обеспечивает включение детей в деятельность;</a:t>
            </a:r>
          </a:p>
          <a:p>
            <a:endParaRPr lang="ru-RU" sz="2800" dirty="0"/>
          </a:p>
          <a:p>
            <a:r>
              <a:rPr lang="ru-RU" sz="2800" dirty="0"/>
              <a:t>Создает благоприятные условия для </a:t>
            </a:r>
            <a:r>
              <a:rPr lang="ru-RU" sz="2800" dirty="0" err="1"/>
              <a:t>разноуровневого</a:t>
            </a:r>
            <a:r>
              <a:rPr lang="ru-RU" sz="2800" dirty="0"/>
              <a:t> обучения и практической реализации всех дидактических принципов </a:t>
            </a:r>
            <a:r>
              <a:rPr lang="ru-RU" sz="2800" dirty="0" err="1"/>
              <a:t>деятельностного</a:t>
            </a:r>
            <a:r>
              <a:rPr lang="ru-RU" sz="2800" dirty="0"/>
              <a:t> подхода;</a:t>
            </a:r>
          </a:p>
          <a:p>
            <a:endParaRPr lang="ru-RU" sz="2800" dirty="0"/>
          </a:p>
          <a:p>
            <a:r>
              <a:rPr lang="ru-RU" sz="2800" dirty="0"/>
              <a:t>Обеспечивает прохождение всех необходимых этапов усвоения понятий, что позволяет существенно увеличить прочность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2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«Золотые правила»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деятельностного подхода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Подари ребенку радость творчества, осознание авторского голоса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Веди  ребенка от собственного опыта к общественному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Будь не «НАД», а «РЯДОМ»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Радуйся вопросу, но отвечать не спеши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Учи анализировать каждый этап работы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Критикуя, стимулируй активность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</a:t>
            </a:r>
            <a:r>
              <a:rPr lang="ru-RU" sz="6600" b="1" dirty="0" smtClean="0">
                <a:solidFill>
                  <a:srgbClr val="C00000"/>
                </a:solidFill>
                <a:latin typeface="Georgia" pitchFamily="18" charset="0"/>
              </a:rPr>
              <a:t>!!!</a:t>
            </a:r>
            <a:endParaRPr lang="ru-RU" sz="66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70C0"/>
                </a:solidFill>
              </a:rPr>
              <a:t>«Надо учить не содержанию науки,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 а деятельности по её содержанию» 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В.Г. Белинский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Деятельностный</a:t>
            </a:r>
            <a:r>
              <a:rPr lang="ru-RU" dirty="0"/>
              <a:t> подход (метод)— это способ освоения образовательной среды без психических и физических перегрузок детей, при котором каждый ребенок может </a:t>
            </a:r>
            <a:r>
              <a:rPr lang="ru-RU" dirty="0" smtClean="0"/>
              <a:t>само реализоваться, </a:t>
            </a:r>
            <a:r>
              <a:rPr lang="ru-RU" dirty="0"/>
              <a:t>почувствовать радость творчества.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7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latin typeface="Georgia" pitchFamily="18" charset="0"/>
              </a:rPr>
              <a:t>В рамках </a:t>
            </a:r>
            <a:r>
              <a:rPr lang="ru-RU" sz="3200" b="1" dirty="0" err="1">
                <a:solidFill>
                  <a:srgbClr val="C00000"/>
                </a:solidFill>
                <a:latin typeface="Georgia" pitchFamily="18" charset="0"/>
              </a:rPr>
              <a:t>деятельностного</a:t>
            </a:r>
            <a:r>
              <a:rPr lang="ru-RU" sz="3200" b="1" dirty="0">
                <a:solidFill>
                  <a:srgbClr val="C00000"/>
                </a:solidFill>
                <a:latin typeface="Georgia" pitchFamily="18" charset="0"/>
              </a:rPr>
              <a:t> подхода перед педагогом стоят следующие задачи: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Создать условия  для того, чтобы сделать процесс приобретения знаний ребенком  мотивированным;</a:t>
            </a:r>
          </a:p>
          <a:p>
            <a:r>
              <a:rPr lang="ru-RU" dirty="0"/>
              <a:t>Учить ребенка самостоятельно ставить перед собой цель и находить пути, в том числе средства, ее достижения;</a:t>
            </a:r>
          </a:p>
          <a:p>
            <a:r>
              <a:rPr lang="ru-RU" dirty="0"/>
              <a:t>Помогать ребенку сформировать у себя умения контроля и самоконтроля, оценки и самооценки.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971600" y="1268760"/>
            <a:ext cx="6840759" cy="4929411"/>
          </a:xfrm>
        </p:spPr>
        <p:txBody>
          <a:bodyPr/>
          <a:lstStyle/>
          <a:p>
            <a:pPr lvl="0"/>
            <a:r>
              <a:rPr lang="ru-RU" sz="2400" dirty="0" smtClean="0">
                <a:latin typeface="Georgia" pitchFamily="18" charset="0"/>
              </a:rPr>
              <a:t>принцип субъектности воспитания;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учета ведущих видов деятельности и законов их смены;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учета сензитивных периодов развития;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преодоления зоны ближайшего развития и организация в ней совместной деятельности детей и взрослых;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обогащения, усиления, углубления детского развития;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проектирования, конструирования и создания ситуации воспитывающей деятельности;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20880" cy="72008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Принципы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деятельностного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подхода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27200" y="476672"/>
            <a:ext cx="6949256" cy="5649491"/>
          </a:xfrm>
        </p:spPr>
        <p:txBody>
          <a:bodyPr/>
          <a:lstStyle/>
          <a:p>
            <a:pPr lvl="0"/>
            <a:r>
              <a:rPr lang="ru-RU" sz="2000" dirty="0" smtClean="0">
                <a:latin typeface="Georgia" pitchFamily="18" charset="0"/>
              </a:rPr>
              <a:t>принцип обязательной результативности каждого вида деятельности;</a:t>
            </a:r>
          </a:p>
          <a:p>
            <a:pPr lvl="0"/>
            <a:r>
              <a:rPr lang="ru-RU" sz="2000" dirty="0" smtClean="0">
                <a:latin typeface="Georgia" pitchFamily="18" charset="0"/>
              </a:rPr>
              <a:t>принцип высокой </a:t>
            </a:r>
            <a:r>
              <a:rPr lang="ru-RU" sz="2000" dirty="0" err="1" smtClean="0">
                <a:latin typeface="Georgia" pitchFamily="18" charset="0"/>
              </a:rPr>
              <a:t>мотивированности</a:t>
            </a:r>
            <a:r>
              <a:rPr lang="ru-RU" sz="2000" dirty="0" smtClean="0">
                <a:latin typeface="Georgia" pitchFamily="18" charset="0"/>
              </a:rPr>
              <a:t> любых видов деятельности;</a:t>
            </a:r>
          </a:p>
          <a:p>
            <a:pPr lvl="0"/>
            <a:r>
              <a:rPr lang="ru-RU" sz="2000" dirty="0" smtClean="0">
                <a:latin typeface="Georgia" pitchFamily="18" charset="0"/>
              </a:rPr>
              <a:t>принцип обязательной рефлективности всякой деятельности;</a:t>
            </a:r>
          </a:p>
          <a:p>
            <a:pPr lvl="0"/>
            <a:r>
              <a:rPr lang="ru-RU" sz="2000" dirty="0" smtClean="0">
                <a:latin typeface="Georgia" pitchFamily="18" charset="0"/>
              </a:rPr>
              <a:t>принцип нравственного обогащения используемых в качестве средства видов деятельности;</a:t>
            </a:r>
          </a:p>
          <a:p>
            <a:r>
              <a:rPr lang="ru-RU" sz="2000" dirty="0" smtClean="0">
                <a:latin typeface="Georgia" pitchFamily="18" charset="0"/>
              </a:rPr>
              <a:t>принцип сотрудничества при организации и управлении различными видами деятельности</a:t>
            </a:r>
          </a:p>
          <a:p>
            <a:r>
              <a:rPr lang="ru-RU" sz="2000" dirty="0" smtClean="0">
                <a:latin typeface="Georgia" pitchFamily="18" charset="0"/>
                <a:cs typeface="Arial" pitchFamily="34" charset="0"/>
              </a:rPr>
              <a:t>принцип активности ребенка в образовательном процессе , который заключается в целенаправленном активном восприятии  ребенком изучаемых явлений, их осмыслении, переработке и применении. 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Содержание и формы в технологии </a:t>
            </a:r>
            <a:r>
              <a:rPr lang="ru-RU" sz="4000" dirty="0" err="1"/>
              <a:t>деятельностного</a:t>
            </a:r>
            <a:r>
              <a:rPr lang="ru-RU" sz="4000" dirty="0"/>
              <a:t> 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Системный подход( с позиций принципа целостной картины мира, принципа </a:t>
            </a:r>
            <a:r>
              <a:rPr lang="ru-RU" sz="2000" dirty="0" smtClean="0"/>
              <a:t>непрерывности, </a:t>
            </a:r>
            <a:r>
              <a:rPr lang="ru-RU" sz="2000" dirty="0"/>
              <a:t>принципа минимакса)</a:t>
            </a:r>
          </a:p>
          <a:p>
            <a:endParaRPr lang="ru-RU" sz="2000" dirty="0"/>
          </a:p>
          <a:p>
            <a:r>
              <a:rPr lang="ru-RU" sz="2000" dirty="0"/>
              <a:t>Коллективный диалог (обмен информацией, общение «взрослый-ребёнок», «ребёнок-</a:t>
            </a:r>
            <a:r>
              <a:rPr lang="ru-RU" sz="2000" dirty="0" err="1"/>
              <a:t>ребёнок»,при</a:t>
            </a:r>
            <a:r>
              <a:rPr lang="ru-RU" sz="2000" dirty="0"/>
              <a:t> котором происходит усвоение познавательного материала через речевую деятельность на уровне личностной адаптации) </a:t>
            </a:r>
          </a:p>
          <a:p>
            <a:endParaRPr lang="ru-RU" sz="2000" dirty="0"/>
          </a:p>
          <a:p>
            <a:r>
              <a:rPr lang="ru-RU" sz="2000" dirty="0"/>
              <a:t>Групповой метод (формируются навыки общения, нравственные качества личности, умение подчинять свои желания общей цели)</a:t>
            </a:r>
          </a:p>
          <a:p>
            <a:endParaRPr lang="ru-RU" sz="2000" dirty="0"/>
          </a:p>
          <a:p>
            <a:r>
              <a:rPr lang="ru-RU" sz="2000" dirty="0"/>
              <a:t>Эвристический (поисковый)метод</a:t>
            </a:r>
          </a:p>
          <a:p>
            <a:endParaRPr lang="ru-RU" sz="2000" dirty="0"/>
          </a:p>
          <a:p>
            <a:r>
              <a:rPr lang="ru-RU" sz="2000" dirty="0"/>
              <a:t>Метод проектов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8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1351309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 useBgFill="1">
        <p:nvSpPr>
          <p:cNvPr id="7" name="Стрелка вправо с вырезом 6"/>
          <p:cNvSpPr/>
          <p:nvPr/>
        </p:nvSpPr>
        <p:spPr>
          <a:xfrm>
            <a:off x="539552" y="1423368"/>
            <a:ext cx="2160240" cy="17691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Введение в игровую ситуацию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8" name="Стрелка вправо с вырезом 7"/>
          <p:cNvSpPr/>
          <p:nvPr/>
        </p:nvSpPr>
        <p:spPr>
          <a:xfrm>
            <a:off x="2699792" y="1423368"/>
            <a:ext cx="2232248" cy="163596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Мотивация, актуализация знания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 useBgFill="1">
        <p:nvSpPr>
          <p:cNvPr id="13" name="Выгнутая вправо стрелка 12"/>
          <p:cNvSpPr/>
          <p:nvPr/>
        </p:nvSpPr>
        <p:spPr>
          <a:xfrm>
            <a:off x="6529928" y="4127388"/>
            <a:ext cx="1872208" cy="2016224"/>
          </a:xfrm>
          <a:prstGeom prst="curvedLeftArrow">
            <a:avLst>
              <a:gd name="adj1" fmla="val 41543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Выход  из затруднения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 useBgFill="1">
        <p:nvSpPr>
          <p:cNvPr id="17" name="Стрелка влево 16"/>
          <p:cNvSpPr/>
          <p:nvPr/>
        </p:nvSpPr>
        <p:spPr>
          <a:xfrm>
            <a:off x="4427984" y="4869160"/>
            <a:ext cx="1800200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Применения новых знаний на практике</a:t>
            </a:r>
            <a:endParaRPr lang="ru-RU" b="1" dirty="0">
              <a:solidFill>
                <a:schemeClr val="tx1"/>
              </a:solidFill>
            </a:endParaRPr>
          </a:p>
        </p:txBody>
      </p:sp>
      <p:sp useBgFill="1">
        <p:nvSpPr>
          <p:cNvPr id="18" name="Стрелка влево 17"/>
          <p:cNvSpPr/>
          <p:nvPr/>
        </p:nvSpPr>
        <p:spPr>
          <a:xfrm>
            <a:off x="1907704" y="4869160"/>
            <a:ext cx="2232248" cy="16561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Систематизация знаний</a:t>
            </a:r>
            <a:endParaRPr lang="ru-RU" b="1" dirty="0">
              <a:solidFill>
                <a:schemeClr val="tx1"/>
              </a:solidFill>
            </a:endParaRPr>
          </a:p>
        </p:txBody>
      </p:sp>
      <p:sp useBgFill="1">
        <p:nvSpPr>
          <p:cNvPr id="19" name="Стрелка вверх 18"/>
          <p:cNvSpPr/>
          <p:nvPr/>
        </p:nvSpPr>
        <p:spPr>
          <a:xfrm>
            <a:off x="539552" y="3068960"/>
            <a:ext cx="1651248" cy="24482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Рефлексия детской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 useBgFill="1">
        <p:nvSpPr>
          <p:cNvPr id="20" name="Стрелка вправо с вырезом 19"/>
          <p:cNvSpPr/>
          <p:nvPr/>
        </p:nvSpPr>
        <p:spPr>
          <a:xfrm>
            <a:off x="5390292" y="1423368"/>
            <a:ext cx="2334488" cy="17691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Постановка проблемы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18892" y="3059336"/>
            <a:ext cx="2705236" cy="1449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</a:rPr>
              <a:t>Технология </a:t>
            </a:r>
            <a:r>
              <a:rPr lang="ru-RU" sz="1900" b="1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sz="1900" b="1" dirty="0" smtClean="0">
                <a:solidFill>
                  <a:schemeClr val="tx1"/>
                </a:solidFill>
              </a:rPr>
              <a:t> подхода(структура знаний)</a:t>
            </a:r>
            <a:endParaRPr lang="ru-RU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6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4200" dirty="0"/>
              <a:t>Единая технология построения занятий – проблемный диалог!!!!!!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accent2"/>
                </a:solidFill>
              </a:rPr>
              <a:t>Для создания проблемных ситуаций можно использовать следующие методические приёмы: </a:t>
            </a:r>
          </a:p>
          <a:p>
            <a:r>
              <a:rPr lang="ru-RU" sz="2000" dirty="0"/>
              <a:t>1. подведение детей к противоречию и предложение самостоятельно найти способ его разрешения; </a:t>
            </a:r>
          </a:p>
          <a:p>
            <a:r>
              <a:rPr lang="ru-RU" sz="2000" dirty="0"/>
              <a:t>2. изложение различных точек зрения на один и то же вопрос; </a:t>
            </a:r>
          </a:p>
          <a:p>
            <a:r>
              <a:rPr lang="ru-RU" sz="2000" dirty="0"/>
              <a:t>3. предложение детям рассмотреть явление с различных позиций; </a:t>
            </a:r>
          </a:p>
          <a:p>
            <a:r>
              <a:rPr lang="ru-RU" sz="2000" dirty="0"/>
              <a:t>4. побуждение детей к сравнению, обобщению, выводам из ситуации, сопоставлению фактов; </a:t>
            </a:r>
          </a:p>
          <a:p>
            <a:r>
              <a:rPr lang="ru-RU" sz="2000" dirty="0"/>
              <a:t>5. постановка конкретных вопросов на обобщение, обоснование, конкретизацию, логику, рассуждение; </a:t>
            </a:r>
          </a:p>
          <a:p>
            <a:r>
              <a:rPr lang="ru-RU" sz="2000" dirty="0"/>
              <a:t>6. постановка проблемных задач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1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побуждающий</a:t>
            </a:r>
          </a:p>
          <a:p>
            <a:r>
              <a:rPr lang="ru-RU" sz="1800" b="1" dirty="0" smtClean="0"/>
              <a:t>состоит </a:t>
            </a:r>
            <a:r>
              <a:rPr lang="ru-RU" sz="1800" b="1" dirty="0"/>
              <a:t>из отдельных стимулирующих реплик, которые помогают ребёнку работать по-настоящему творчески. На этапе постановки проблемы этот диалог применяется для того, чтобы дети осознали противоречие, заложенное в проблемной ситуации, и сформулировали проблему. На этапе поиска решения воспитатель побуждает детей выдвинуть и проверить гипотезы, т.е. обеспечивает «открытие» знаний путем проб и ошибок</a:t>
            </a:r>
            <a:r>
              <a:rPr lang="ru-RU" sz="2000" b="1" dirty="0"/>
              <a:t>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подводящий</a:t>
            </a:r>
          </a:p>
          <a:p>
            <a:r>
              <a:rPr lang="ru-RU" sz="2000" b="1" dirty="0" smtClean="0"/>
              <a:t>представляет </a:t>
            </a:r>
            <a:r>
              <a:rPr lang="ru-RU" sz="2000" b="1" dirty="0"/>
              <a:t>собой систему вопросов и заданий, которая активизирует и, соответственно, развивает логическое мышление детей. На этапе поиска решения педагог выстраивает логическую цепочку умозаключений, ведущих к новому знанию.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5_x2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70_Zbv</Template>
  <TotalTime>999</TotalTime>
  <Words>645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65_x2N</vt:lpstr>
      <vt:lpstr>Деятельностный  метод   в образовательной деятельности с дошкольниками</vt:lpstr>
      <vt:lpstr>«Надо учить не содержанию науки,  а деятельности по её содержанию»  В.Г. Белинский</vt:lpstr>
      <vt:lpstr>В рамках деятельностного подхода перед педагогом стоят следующие задачи:</vt:lpstr>
      <vt:lpstr>     Принципы деятельностного подхода:  </vt:lpstr>
      <vt:lpstr>Презентация PowerPoint</vt:lpstr>
      <vt:lpstr>Содержание и формы в технологии деятельностного подхода</vt:lpstr>
      <vt:lpstr>Используемые технологии</vt:lpstr>
      <vt:lpstr>Единая технология построения занятий – проблемный диалог!!!!!!</vt:lpstr>
      <vt:lpstr>Диалог</vt:lpstr>
      <vt:lpstr>Деятельностный метод- это метод, при котором ребенок не получает знания в готовом виде, а добывает их сам в процессе собственной познавательной деятельности</vt:lpstr>
      <vt:lpstr>Деятельностный метод реализует современные образовательные цели:</vt:lpstr>
      <vt:lpstr>«Золотые правила» деятельностного подхода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в образовательной деятельности с дошкольниками</dc:title>
  <dc:creator>ТАТЬЯНА</dc:creator>
  <cp:lastModifiedBy>я</cp:lastModifiedBy>
  <cp:revision>107</cp:revision>
  <dcterms:created xsi:type="dcterms:W3CDTF">2011-10-14T10:36:10Z</dcterms:created>
  <dcterms:modified xsi:type="dcterms:W3CDTF">2014-04-08T18:29:17Z</dcterms:modified>
</cp:coreProperties>
</file>